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84" r:id="rId4"/>
    <p:sldId id="285" r:id="rId5"/>
    <p:sldId id="259" r:id="rId6"/>
    <p:sldId id="273" r:id="rId7"/>
    <p:sldId id="260" r:id="rId8"/>
    <p:sldId id="261" r:id="rId9"/>
    <p:sldId id="262" r:id="rId10"/>
    <p:sldId id="286" r:id="rId11"/>
    <p:sldId id="287" r:id="rId12"/>
    <p:sldId id="264" r:id="rId13"/>
    <p:sldId id="265" r:id="rId14"/>
    <p:sldId id="267" r:id="rId15"/>
    <p:sldId id="278" r:id="rId16"/>
    <p:sldId id="279" r:id="rId17"/>
    <p:sldId id="275" r:id="rId18"/>
    <p:sldId id="288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338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-293" y="-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18.5.2021.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7c921ca2-b73c-45aa-b840-a9acc661707b/assets/video/nc4_t4_slika_svijece_u_udubljenom_zrcalu.mp4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7c921ca2-b73c-45aa-b840-a9acc661707b/assets/video/nc4_t4_slika_zaruljice_u_izbocenom_zrcalu.mp4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e-sfera.hr/dodatni-digitalni-sadrzaji/683e6715-f451-4a50-8b81-fe13dfe447f2/assets/interactivity/kviz_a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7c921ca2-b73c-45aa-b840-a9acc661707b/assets/video/nc4_t3_odbijanje_svjetlosti_od_udubljenog_zrcala.mp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scak.cz/data/android/physicsatschool/templateimg.php?s=opt_dute&amp;l=hr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00943F00-0295-408C-8EB4-CA63BCECBF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Kako se svjetlost odbija od zakrivljenih zrcala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xmlns="" id="{786ED7F9-0F39-4021-AD97-FE1934160B07}"/>
              </a:ext>
            </a:extLst>
          </p:cNvPr>
          <p:cNvSpPr/>
          <p:nvPr/>
        </p:nvSpPr>
        <p:spPr>
          <a:xfrm>
            <a:off x="5313045" y="3963425"/>
            <a:ext cx="1648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400" dirty="0">
                <a:latin typeface="Gadugi" panose="020B0502040204020203" pitchFamily="34" charset="0"/>
                <a:ea typeface="Gadugi" panose="020B0502040204020203" pitchFamily="34" charset="0"/>
              </a:rPr>
              <a:t>SVJETLOST</a:t>
            </a:r>
            <a:endParaRPr lang="hr-H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xmlns="" id="{75EA896F-CFB4-4473-AEE2-E4C15CAEFF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36823" y="1369198"/>
            <a:ext cx="4596657" cy="3691255"/>
          </a:xfrm>
          <a:prstGeom prst="rect">
            <a:avLst/>
          </a:prstGeom>
        </p:spPr>
      </p:pic>
      <p:sp>
        <p:nvSpPr>
          <p:cNvPr id="5" name="Pravokutnik 4">
            <a:extLst>
              <a:ext uri="{FF2B5EF4-FFF2-40B4-BE49-F238E27FC236}">
                <a16:creationId xmlns:a16="http://schemas.microsoft.com/office/drawing/2014/main" xmlns="" id="{80698B17-5235-4705-B283-BB3A7709E725}"/>
              </a:ext>
            </a:extLst>
          </p:cNvPr>
          <p:cNvSpPr/>
          <p:nvPr/>
        </p:nvSpPr>
        <p:spPr>
          <a:xfrm>
            <a:off x="640080" y="1253198"/>
            <a:ext cx="5364480" cy="196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2. Zraka koja prolazi </a:t>
            </a: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žarištem F zrcala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odbija se od zrcala </a:t>
            </a: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paralelno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s optičkom osi.</a:t>
            </a:r>
          </a:p>
        </p:txBody>
      </p:sp>
    </p:spTree>
    <p:extLst>
      <p:ext uri="{BB962C8B-B14F-4D97-AF65-F5344CB8AC3E}">
        <p14:creationId xmlns:p14="http://schemas.microsoft.com/office/powerpoint/2010/main" xmlns="" val="97954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AE4295C7-7E71-402C-85FD-8C9EDA004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20" y="1317625"/>
            <a:ext cx="5633720" cy="393509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3. Zraka koja prolazi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središtem zrcala C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nakon odbijanja vraća se kroz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središte zakrivljenosti zrcala.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hr-HR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xmlns="" id="{F6931BDA-9054-4258-9E13-056724CEDD6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75863" y="1561465"/>
            <a:ext cx="4596657" cy="369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6853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7222252C-0B68-4A55-B5A4-17D05A598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160" y="759778"/>
            <a:ext cx="8229600" cy="1143000"/>
          </a:xfrm>
        </p:spPr>
        <p:txBody>
          <a:bodyPr/>
          <a:lstStyle/>
          <a:p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a) Predmet je udaljeniji od točke C</a:t>
            </a:r>
          </a:p>
        </p:txBody>
      </p:sp>
      <p:pic>
        <p:nvPicPr>
          <p:cNvPr id="9219" name="Picture 2">
            <a:extLst>
              <a:ext uri="{FF2B5EF4-FFF2-40B4-BE49-F238E27FC236}">
                <a16:creationId xmlns:a16="http://schemas.microsoft.com/office/drawing/2014/main" xmlns="" id="{157D0DF6-8347-4740-93E4-C949D788F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8368" y="1902778"/>
            <a:ext cx="56769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4">
            <a:extLst>
              <a:ext uri="{FF2B5EF4-FFF2-40B4-BE49-F238E27FC236}">
                <a16:creationId xmlns:a16="http://schemas.microsoft.com/office/drawing/2014/main" xmlns="" id="{C0DC276C-D863-4397-B1D3-A5F243FAB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9464" y="2492375"/>
            <a:ext cx="2481896" cy="2597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l-PL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Slika je obrnuta, stvarna i umanjena.</a:t>
            </a: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5" name="Picture 2" descr="C:\Users\Hp\Downloads\clapperboard-311792_1280.png">
            <a:hlinkClick r:id="rId3"/>
            <a:extLst>
              <a:ext uri="{FF2B5EF4-FFF2-40B4-BE49-F238E27FC236}">
                <a16:creationId xmlns:a16="http://schemas.microsoft.com/office/drawing/2014/main" xmlns="" id="{B727E961-9C86-4432-AF3A-4F34D05C72B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62979" y="847059"/>
            <a:ext cx="120078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BE7ACC01-13EC-40E8-82F9-7EF68716D91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524486" y="2303317"/>
            <a:ext cx="1377315" cy="774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17103DA9-9C5F-40D0-A725-EDC7D0D0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20" y="793115"/>
            <a:ext cx="8229600" cy="1143000"/>
          </a:xfrm>
        </p:spPr>
        <p:txBody>
          <a:bodyPr/>
          <a:lstStyle/>
          <a:p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b) </a:t>
            </a:r>
            <a:r>
              <a:rPr lang="hr-HR" altLang="sr-Latn-RS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Predmet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je na dvostrukoj žarišnoj daljini</a:t>
            </a:r>
            <a:b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udubljenog zrcala </a:t>
            </a:r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xmlns="" id="{11E6D704-0A0F-4C0F-B81E-99994EB20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8213" y="1982049"/>
            <a:ext cx="5248655" cy="432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4">
            <a:extLst>
              <a:ext uri="{FF2B5EF4-FFF2-40B4-BE49-F238E27FC236}">
                <a16:creationId xmlns:a16="http://schemas.microsoft.com/office/drawing/2014/main" xmlns="" id="{DA29735D-8634-47D2-BA02-37382ADFC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6460" y="1936115"/>
            <a:ext cx="2954654" cy="2607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l-PL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Slika je obrnuta, i </a:t>
            </a:r>
            <a:r>
              <a:rPr lang="pl-PL" altLang="sr-Latn-RS" sz="2800" dirty="0" smtClean="0">
                <a:latin typeface="Gadugi" panose="020B0502040204020203" pitchFamily="34" charset="0"/>
                <a:ea typeface="Gadugi" panose="020B0502040204020203" pitchFamily="34" charset="0"/>
              </a:rPr>
              <a:t>stvarna </a:t>
            </a:r>
            <a:r>
              <a:rPr lang="pl-PL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te </a:t>
            </a:r>
            <a:r>
              <a:rPr lang="pl-PL" altLang="sr-Latn-RS" sz="2800" dirty="0" smtClean="0">
                <a:latin typeface="Gadugi" panose="020B0502040204020203" pitchFamily="34" charset="0"/>
                <a:ea typeface="Gadugi" panose="020B0502040204020203" pitchFamily="34" charset="0"/>
              </a:rPr>
              <a:t>jednake veličine kao i predmet</a:t>
            </a:r>
            <a:r>
              <a:rPr lang="pl-PL" altLang="sr-Latn-RS" sz="2800" dirty="0" smtClean="0"/>
              <a:t>.</a:t>
            </a:r>
            <a:endParaRPr lang="hr-HR" altLang="sr-Latn-R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xmlns="" id="{F55913A7-F6C7-4317-BD09-68F3B2303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28" y="695325"/>
            <a:ext cx="10922952" cy="1143000"/>
          </a:xfrm>
        </p:spPr>
        <p:txBody>
          <a:bodyPr/>
          <a:lstStyle/>
          <a:p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c) Predmet je između središta zakrivljenosti i žarišta</a:t>
            </a:r>
          </a:p>
        </p:txBody>
      </p:sp>
      <p:pic>
        <p:nvPicPr>
          <p:cNvPr id="12291" name="Picture 4">
            <a:extLst>
              <a:ext uri="{FF2B5EF4-FFF2-40B4-BE49-F238E27FC236}">
                <a16:creationId xmlns:a16="http://schemas.microsoft.com/office/drawing/2014/main" xmlns="" id="{535165D8-8791-4573-B62B-2177A12BD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060575"/>
            <a:ext cx="5365750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6">
            <a:extLst>
              <a:ext uri="{FF2B5EF4-FFF2-40B4-BE49-F238E27FC236}">
                <a16:creationId xmlns:a16="http://schemas.microsoft.com/office/drawing/2014/main" xmlns="" id="{BFE8A36A-6780-4BEA-BD91-3348DA0CB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9464" y="2492375"/>
            <a:ext cx="2989896" cy="131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l-PL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Slika je obrnuta, stvarna i uvećana.</a:t>
            </a: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FFE4E966-B9F7-4C38-916B-A6FA90D80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840" y="846138"/>
            <a:ext cx="8229600" cy="1143000"/>
          </a:xfrm>
        </p:spPr>
        <p:txBody>
          <a:bodyPr/>
          <a:lstStyle/>
          <a:p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d) </a:t>
            </a:r>
            <a:r>
              <a:rPr lang="hr-HR" altLang="sr-Latn-RS" sz="3600" dirty="0" smtClean="0">
                <a:latin typeface="Gadugi" panose="020B0502040204020203" pitchFamily="34" charset="0"/>
                <a:ea typeface="Gadugi" panose="020B0502040204020203" pitchFamily="34" charset="0"/>
              </a:rPr>
              <a:t>Predmet </a:t>
            </a:r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je u  žarištu </a:t>
            </a: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xmlns="" id="{F6DE0B33-CBF5-4B8D-A379-32299EF02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5551" y="1989138"/>
            <a:ext cx="5724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5">
            <a:extLst>
              <a:ext uri="{FF2B5EF4-FFF2-40B4-BE49-F238E27FC236}">
                <a16:creationId xmlns:a16="http://schemas.microsoft.com/office/drawing/2014/main" xmlns="" id="{D2C84467-2F55-4FA5-AAFD-3DA6DF7B0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2344" y="2502535"/>
            <a:ext cx="2939096" cy="131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l-PL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Slika je u beskonačnosti.</a:t>
            </a: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xmlns="" id="{9015F0EE-370A-49C2-9AB7-BCF68C0F3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880" y="630238"/>
            <a:ext cx="8229600" cy="1143000"/>
          </a:xfrm>
        </p:spPr>
        <p:txBody>
          <a:bodyPr/>
          <a:lstStyle/>
          <a:p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e) Predmet je bliže od žarišta</a:t>
            </a:r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xmlns="" id="{8E2B85A0-0EB8-4D0A-94CE-22B38CF8C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4825" y="1773238"/>
            <a:ext cx="6599238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Box 4">
            <a:extLst>
              <a:ext uri="{FF2B5EF4-FFF2-40B4-BE49-F238E27FC236}">
                <a16:creationId xmlns:a16="http://schemas.microsoft.com/office/drawing/2014/main" xmlns="" id="{CB7CC105-988A-48F7-B438-94678CB3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4" y="2781300"/>
            <a:ext cx="3394075" cy="131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l-PL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Slika je uspravna, prividna i uvećana.</a:t>
            </a: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20810D1F-432C-4D71-8546-72A4F845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606266"/>
            <a:ext cx="10515600" cy="1138360"/>
          </a:xfrm>
        </p:spPr>
        <p:txBody>
          <a:bodyPr/>
          <a:lstStyle/>
          <a:p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Slika u izbočenom zrcalu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C170BD-A2A5-4E14-A9DE-47E2C7407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424032"/>
            <a:ext cx="5358768" cy="4600848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hr-H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Izbočeno (konveksno) zrcalo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stvara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prividnu</a:t>
            </a:r>
            <a:r>
              <a:rPr lang="hr-HR" i="1" dirty="0">
                <a:latin typeface="Gadugi" panose="020B0502040204020203" pitchFamily="34" charset="0"/>
                <a:ea typeface="Gadugi" panose="020B0502040204020203" pitchFamily="34" charset="0"/>
              </a:rPr>
              <a:t>,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uspravnu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i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umanjenu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sliku predmeta.</a:t>
            </a:r>
          </a:p>
          <a:p>
            <a:pPr>
              <a:defRPr/>
            </a:pPr>
            <a:endParaRPr lang="hr-HR" dirty="0"/>
          </a:p>
        </p:txBody>
      </p:sp>
      <p:pic>
        <p:nvPicPr>
          <p:cNvPr id="18436" name="Picture 2">
            <a:extLst>
              <a:ext uri="{FF2B5EF4-FFF2-40B4-BE49-F238E27FC236}">
                <a16:creationId xmlns:a16="http://schemas.microsoft.com/office/drawing/2014/main" xmlns="" id="{CB33AC5B-F20E-45A2-B462-A94261C1D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9631" y="1744626"/>
            <a:ext cx="4678362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Hp\Downloads\clapperboard-311792_1280.png">
            <a:hlinkClick r:id="rId3"/>
            <a:extLst>
              <a:ext uri="{FF2B5EF4-FFF2-40B4-BE49-F238E27FC236}">
                <a16:creationId xmlns:a16="http://schemas.microsoft.com/office/drawing/2014/main" xmlns="" id="{9D768AF5-3395-4B6E-8A1C-5B6A07FB386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76257" y="784270"/>
            <a:ext cx="120078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9A711B9E-3304-4E00-BF5A-5A47C80CA37A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587993" y="2099354"/>
            <a:ext cx="1377315" cy="774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73761" y="1040102"/>
            <a:ext cx="10621708" cy="1156192"/>
          </a:xfrm>
        </p:spPr>
        <p:txBody>
          <a:bodyPr>
            <a:noAutofit/>
          </a:bodyPr>
          <a:lstStyle/>
          <a:p>
            <a:pPr lvl="0" algn="ctr">
              <a:lnSpc>
                <a:spcPct val="150000"/>
              </a:lnSpc>
              <a:spcBef>
                <a:spcPts val="1000"/>
              </a:spcBef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  <a:t>Klikom na sličicu pristupi kvizu kojim ćeš provjeriti znanje.</a:t>
            </a:r>
            <a:br>
              <a:rPr lang="hr-HR" sz="32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</a:br>
            <a:endParaRPr lang="hr-HR" sz="2800" dirty="0">
              <a:latin typeface="Gadugi" panose="020B0502040204020203" pitchFamily="34" charset="0"/>
              <a:ea typeface="Gadugi" panose="020B0502040204020203" pitchFamily="34" charset="0"/>
              <a:cs typeface="+mn-cs"/>
            </a:endParaRPr>
          </a:p>
        </p:txBody>
      </p:sp>
      <p:pic>
        <p:nvPicPr>
          <p:cNvPr id="7" name="Picture 5" descr="List, Icon, Symbol, Paper, Sign, Flat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4727" y="2196294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5061397" y="2721805"/>
            <a:ext cx="1365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Kviz A </a:t>
            </a:r>
          </a:p>
        </p:txBody>
      </p:sp>
    </p:spTree>
    <p:extLst>
      <p:ext uri="{BB962C8B-B14F-4D97-AF65-F5344CB8AC3E}">
        <p14:creationId xmlns:p14="http://schemas.microsoft.com/office/powerpoint/2010/main" xmlns="" val="316392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>
            <a:extLst>
              <a:ext uri="{FF2B5EF4-FFF2-40B4-BE49-F238E27FC236}">
                <a16:creationId xmlns:a16="http://schemas.microsoft.com/office/drawing/2014/main" xmlns="" id="{62F65F6D-8091-450E-A478-DD324D7B3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179" y="1825625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Sferna zrcala - dijelovi glatke i sjajne </a:t>
            </a:r>
            <a:r>
              <a:rPr lang="hr-HR" dirty="0" err="1">
                <a:latin typeface="Gadugi" panose="020B0502040204020203" pitchFamily="34" charset="0"/>
                <a:ea typeface="Gadugi" panose="020B0502040204020203" pitchFamily="34" charset="0"/>
              </a:rPr>
              <a:t>kugline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plohe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Udubljeno sferno zrcalo –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konkavno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Izbočeno sferno zrcalo –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konveksno </a:t>
            </a: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51F435E0-C86B-440A-99C3-B0AFC6964DAF}"/>
              </a:ext>
            </a:extLst>
          </p:cNvPr>
          <p:cNvSpPr txBox="1"/>
          <p:nvPr/>
        </p:nvSpPr>
        <p:spPr>
          <a:xfrm>
            <a:off x="838200" y="896645"/>
            <a:ext cx="6379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>
                <a:latin typeface="Gadugi" panose="020B0502040204020203" pitchFamily="34" charset="0"/>
                <a:ea typeface="Gadugi" panose="020B0502040204020203" pitchFamily="34" charset="0"/>
              </a:rPr>
              <a:t>Zakrivljena zrcala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77CE921-A5C4-479C-B213-2DB4D1CF5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172" y="742982"/>
            <a:ext cx="10515600" cy="1138360"/>
          </a:xfrm>
        </p:spPr>
        <p:txBody>
          <a:bodyPr>
            <a:normAutofit/>
          </a:bodyPr>
          <a:lstStyle/>
          <a:p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Kakve slike stvara udubljeno, a kakve izbočeno zrcalo?  </a:t>
            </a:r>
          </a:p>
        </p:txBody>
      </p:sp>
      <p:sp>
        <p:nvSpPr>
          <p:cNvPr id="5" name="Pravokutnik 4">
            <a:extLst>
              <a:ext uri="{FF2B5EF4-FFF2-40B4-BE49-F238E27FC236}">
                <a16:creationId xmlns:a16="http://schemas.microsoft.com/office/drawing/2014/main" xmlns="" id="{6535C15B-4D3F-4DC7-BA99-BA525BF3239F}"/>
              </a:ext>
            </a:extLst>
          </p:cNvPr>
          <p:cNvSpPr/>
          <p:nvPr/>
        </p:nvSpPr>
        <p:spPr>
          <a:xfrm>
            <a:off x="713172" y="1881342"/>
            <a:ext cx="820544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Istražite: </a:t>
            </a:r>
          </a:p>
          <a:p>
            <a:pPr>
              <a:lnSpc>
                <a:spcPct val="150000"/>
              </a:lnSpc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Pogledajte svoju sliku u žlici s udubljene pa s izbočene strane. Mijenjajte udaljenost žlice. </a:t>
            </a:r>
          </a:p>
          <a:p>
            <a:pPr>
              <a:lnSpc>
                <a:spcPct val="150000"/>
              </a:lnSpc>
            </a:pPr>
            <a:endParaRPr lang="hr-HR" sz="2800" dirty="0" smtClean="0"/>
          </a:p>
          <a:p>
            <a:pPr>
              <a:lnSpc>
                <a:spcPct val="150000"/>
              </a:lnSpc>
            </a:pPr>
            <a:r>
              <a:rPr lang="hr-HR" sz="2800" dirty="0" smtClean="0"/>
              <a:t>Zapišite </a:t>
            </a:r>
            <a:r>
              <a:rPr lang="hr-HR" sz="2800" dirty="0"/>
              <a:t>sličnosti i razlike među dobivenim slikama.</a:t>
            </a:r>
            <a:endParaRPr lang="hr-HR" sz="28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F9B58AC1-13CD-4F27-99A4-13A14A4A854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97503" y="2218694"/>
            <a:ext cx="29813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371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7A0C9139-21F7-4F36-9BC4-006182549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840" y="1073784"/>
            <a:ext cx="4892040" cy="48088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Izbočeno zrcalo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uvijek stvara prividne, uspravne i umanjene slike.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Udubljeno zrcalo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stvara i prividne i </a:t>
            </a:r>
            <a:r>
              <a:rPr lang="hr-HR" sz="3200" dirty="0" smtClean="0">
                <a:latin typeface="Gadugi" panose="020B0502040204020203" pitchFamily="34" charset="0"/>
                <a:ea typeface="Gadugi" panose="020B0502040204020203" pitchFamily="34" charset="0"/>
              </a:rPr>
              <a:t>stvarne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slike. </a:t>
            </a:r>
          </a:p>
        </p:txBody>
      </p:sp>
      <p:pic>
        <p:nvPicPr>
          <p:cNvPr id="1026" name="Picture 2" descr="https://www.e-sfera.hr/dodatni-digitalni-sadrzaji/683e6715-f451-4a50-8b81-fe13dfe447f2/assets/image/izboceno_zrcalo.jpg">
            <a:extLst>
              <a:ext uri="{FF2B5EF4-FFF2-40B4-BE49-F238E27FC236}">
                <a16:creationId xmlns:a16="http://schemas.microsoft.com/office/drawing/2014/main" xmlns="" id="{12C326E7-EDEC-465F-A193-B9EE8F453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3470" y="1514157"/>
            <a:ext cx="5226093" cy="330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831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FE8E7B-ADFC-4E79-916B-AA142732E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64" y="1732281"/>
            <a:ext cx="10220960" cy="4525963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Kada svjetlost upada na udubljeno zrcalo u paralelnom snopu, odbija se tako da se skuplja u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žarištu (fokusu) F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zrcala.</a:t>
            </a:r>
          </a:p>
          <a:p>
            <a:pPr>
              <a:buNone/>
              <a:defRPr/>
            </a:pPr>
            <a:endParaRPr lang="hr-HR" dirty="0"/>
          </a:p>
        </p:txBody>
      </p:sp>
      <p:pic>
        <p:nvPicPr>
          <p:cNvPr id="5123" name="Picture 4" descr="292_a.tif">
            <a:extLst>
              <a:ext uri="{FF2B5EF4-FFF2-40B4-BE49-F238E27FC236}">
                <a16:creationId xmlns:a16="http://schemas.microsoft.com/office/drawing/2014/main" xmlns="" id="{EEE31DCC-C1B2-4B74-83CE-162C9D5AEA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6066" y="3429000"/>
            <a:ext cx="3249612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CBDF6F68-00AC-44AF-B374-5A3F20BF8742}"/>
              </a:ext>
            </a:extLst>
          </p:cNvPr>
          <p:cNvSpPr txBox="1"/>
          <p:nvPr/>
        </p:nvSpPr>
        <p:spPr>
          <a:xfrm>
            <a:off x="459263" y="874076"/>
            <a:ext cx="9811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Kako se svjetlost odbija od </a:t>
            </a:r>
            <a:r>
              <a:rPr lang="hr-HR" sz="3600" dirty="0" smtClean="0">
                <a:latin typeface="Gadugi" panose="020B0502040204020203" pitchFamily="34" charset="0"/>
                <a:ea typeface="Gadugi" panose="020B0502040204020203" pitchFamily="34" charset="0"/>
              </a:rPr>
              <a:t>udubljenog zrcala </a:t>
            </a:r>
            <a:endParaRPr lang="hr-HR" sz="36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5" name="Picture 2" descr="C:\Users\Hp\Downloads\clapperboard-311792_1280.png">
            <a:hlinkClick r:id="rId3"/>
            <a:extLst>
              <a:ext uri="{FF2B5EF4-FFF2-40B4-BE49-F238E27FC236}">
                <a16:creationId xmlns:a16="http://schemas.microsoft.com/office/drawing/2014/main" xmlns="" id="{4405201B-2F61-4268-A4C9-CC7D6A8EBCD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37299" y="879157"/>
            <a:ext cx="120078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5148A8C2-C3F8-4151-890A-31D257D81653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14685" y="2343957"/>
            <a:ext cx="1377315" cy="7740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05C83BD2-9EB4-4452-8AA3-AC4BCAE1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240" y="494506"/>
            <a:ext cx="10515600" cy="1138360"/>
          </a:xfrm>
        </p:spPr>
        <p:txBody>
          <a:bodyPr/>
          <a:lstStyle/>
          <a:p>
            <a:r>
              <a:rPr lang="hr-HR" altLang="sr-Latn-RS" sz="3600" dirty="0">
                <a:latin typeface="Gadugi" panose="020B0502040204020203" pitchFamily="34" charset="0"/>
                <a:ea typeface="Gadugi" panose="020B0502040204020203" pitchFamily="34" charset="0"/>
              </a:rPr>
              <a:t>Kako se svjetlost odbija od </a:t>
            </a:r>
            <a:r>
              <a:rPr lang="hr-HR" altLang="sr-Latn-RS" sz="3600" dirty="0" smtClean="0">
                <a:latin typeface="Gadugi" panose="020B0502040204020203" pitchFamily="34" charset="0"/>
                <a:ea typeface="Gadugi" panose="020B0502040204020203" pitchFamily="34" charset="0"/>
              </a:rPr>
              <a:t>izbočenog zrcala</a:t>
            </a:r>
            <a:endParaRPr lang="hr-HR" altLang="sr-Latn-RS" sz="36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xmlns="" id="{3C9630F1-BAAD-4C34-B754-D624BF6D1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" y="1551305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Kada paralelan svjetlosni snop upadne na 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izbočeno (konveksno) zrcalo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, ono ga odbija tako da se snop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širi </a:t>
            </a:r>
            <a:r>
              <a:rPr lang="hr-HR" altLang="sr-Latn-RS" dirty="0" err="1" smtClean="0">
                <a:latin typeface="Gadugi" panose="020B0502040204020203" pitchFamily="34" charset="0"/>
                <a:ea typeface="Gadugi" panose="020B0502040204020203" pitchFamily="34" charset="0"/>
              </a:rPr>
              <a:t>rastresno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 (u različitim smjerovima).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Žarište izbočenog zrcala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F </a:t>
            </a:r>
            <a:r>
              <a:rPr lang="hr-HR" altLang="sr-Latn-RS" b="1" dirty="0" smtClean="0">
                <a:latin typeface="Gadugi" panose="020B0502040204020203" pitchFamily="34" charset="0"/>
                <a:ea typeface="Gadugi" panose="020B0502040204020203" pitchFamily="34" charset="0"/>
              </a:rPr>
              <a:t>nalazi 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se iza zrcala.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17412" name="Picture 3" descr="293_b.tif">
            <a:extLst>
              <a:ext uri="{FF2B5EF4-FFF2-40B4-BE49-F238E27FC236}">
                <a16:creationId xmlns:a16="http://schemas.microsoft.com/office/drawing/2014/main" xmlns="" id="{907A11C1-DF0D-49D1-9453-3E076CD795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25600" y="3402389"/>
            <a:ext cx="28733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EFED9756-5574-4FB3-9B2B-B366B74DE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altLang="sr-Latn-RS" sz="4000" dirty="0">
                <a:latin typeface="Gadugi" panose="020B0502040204020203" pitchFamily="34" charset="0"/>
                <a:ea typeface="Gadugi" panose="020B0502040204020203" pitchFamily="34" charset="0"/>
              </a:rPr>
              <a:t>Karakteristične točke zakrivljenih zrcala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8870D6-C997-4F34-9889-547713A26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090" y="1700213"/>
            <a:ext cx="9663430" cy="4425950"/>
          </a:xfrm>
        </p:spPr>
        <p:txBody>
          <a:bodyPr rtlCol="0"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točka C =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središte zakrivljenosti zrcala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točka T  =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tjeme zrcala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dužina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CT =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polumjer </a:t>
            </a:r>
            <a:r>
              <a:rPr lang="hr-HR" b="1" i="1" dirty="0">
                <a:latin typeface="Gadugi" panose="020B0502040204020203" pitchFamily="34" charset="0"/>
                <a:ea typeface="Gadugi" panose="020B0502040204020203" pitchFamily="34" charset="0"/>
              </a:rPr>
              <a:t>r </a:t>
            </a:r>
            <a:r>
              <a:rPr lang="hr-HR" b="1" i="1" dirty="0" smtClean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dirty="0" smtClean="0">
                <a:latin typeface="Gadugi" panose="020B0502040204020203" pitchFamily="34" charset="0"/>
                <a:ea typeface="Gadugi" panose="020B0502040204020203" pitchFamily="34" charset="0"/>
              </a:rPr>
              <a:t>zrcala 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 optička os zrcala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= pravac na kojem leže točke C i 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vi-VN" b="1" dirty="0">
                <a:latin typeface="Calibri" pitchFamily="34" charset="0"/>
                <a:ea typeface="Gadugi" panose="020B0502040204020203" pitchFamily="34" charset="0"/>
              </a:rPr>
              <a:t>Žarište F </a:t>
            </a:r>
            <a:r>
              <a:rPr lang="vi-VN" dirty="0">
                <a:latin typeface="Calibri" pitchFamily="34" charset="0"/>
                <a:ea typeface="Gadugi" panose="020B0502040204020203" pitchFamily="34" charset="0"/>
              </a:rPr>
              <a:t>zakrivljenog zrcala nalazi se na polovini udaljenosti između središta zakrivljenosti i tjemena zrcala. 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>
            <a:extLst>
              <a:ext uri="{FF2B5EF4-FFF2-40B4-BE49-F238E27FC236}">
                <a16:creationId xmlns:a16="http://schemas.microsoft.com/office/drawing/2014/main" xmlns="" id="{7B220DFD-C62E-4F67-91D7-087637B04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007" y="1341439"/>
            <a:ext cx="4230687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5">
            <a:extLst>
              <a:ext uri="{FF2B5EF4-FFF2-40B4-BE49-F238E27FC236}">
                <a16:creationId xmlns:a16="http://schemas.microsoft.com/office/drawing/2014/main" xmlns="" id="{B5B2AFA3-3F19-4B27-90D4-D08B2339B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1341438"/>
            <a:ext cx="5608320" cy="2216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 Udaljenost žarišta od tjemena jest žarišna daljina </a:t>
            </a:r>
            <a:r>
              <a:rPr lang="hr-HR" altLang="sr-Latn-RS" sz="3200" i="1" dirty="0">
                <a:latin typeface="Gadugi" panose="020B0502040204020203" pitchFamily="34" charset="0"/>
                <a:ea typeface="Gadugi" panose="020B0502040204020203" pitchFamily="34" charset="0"/>
              </a:rPr>
              <a:t>f 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pa je: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xmlns="" id="{8AE998FE-0E81-450E-A040-0C33B63D2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5628" y="3170239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0E87FE-30F4-4DC3-90B9-7813E6CC8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75" y="1541145"/>
            <a:ext cx="4871720" cy="4859656"/>
          </a:xfrm>
        </p:spPr>
        <p:txBody>
          <a:bodyPr rtlCol="0">
            <a:norm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1. Zraka koja upada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paralelno s optičkom osi zrcala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nakon odbijanja prolazi kroz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žarište F zrcala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endParaRPr lang="hr-HR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39CBDF88-140E-47F8-A6EA-0450897A9A0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69635" y="1981201"/>
            <a:ext cx="4108168" cy="3298984"/>
          </a:xfrm>
          <a:prstGeom prst="rect">
            <a:avLst/>
          </a:prstGeom>
        </p:spPr>
      </p:pic>
      <p:sp>
        <p:nvSpPr>
          <p:cNvPr id="4" name="Pravokutnik 3">
            <a:extLst>
              <a:ext uri="{FF2B5EF4-FFF2-40B4-BE49-F238E27FC236}">
                <a16:creationId xmlns:a16="http://schemas.microsoft.com/office/drawing/2014/main" xmlns="" id="{208B6426-8532-4C51-9228-9A6251AF0D5B}"/>
              </a:ext>
            </a:extLst>
          </p:cNvPr>
          <p:cNvSpPr/>
          <p:nvPr/>
        </p:nvSpPr>
        <p:spPr>
          <a:xfrm>
            <a:off x="471770" y="786825"/>
            <a:ext cx="7293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hr-HR" sz="3600" dirty="0">
                <a:latin typeface="Gadugi" panose="020B0502040204020203" pitchFamily="34" charset="0"/>
                <a:ea typeface="Gadugi" panose="020B0502040204020203" pitchFamily="34" charset="0"/>
              </a:rPr>
              <a:t>Karakteristične zrake sfernog zrcala</a:t>
            </a:r>
          </a:p>
        </p:txBody>
      </p:sp>
      <p:pic>
        <p:nvPicPr>
          <p:cNvPr id="5" name="Slika 4">
            <a:hlinkClick r:id="rId3"/>
            <a:extLst>
              <a:ext uri="{FF2B5EF4-FFF2-40B4-BE49-F238E27FC236}">
                <a16:creationId xmlns:a16="http://schemas.microsoft.com/office/drawing/2014/main" xmlns="" id="{1C4325D3-97F1-4350-A6BC-5517605AF9E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17870" y="1000126"/>
            <a:ext cx="859155" cy="981075"/>
          </a:xfrm>
          <a:prstGeom prst="rect">
            <a:avLst/>
          </a:prstGeom>
        </p:spPr>
      </p:pic>
      <p:sp>
        <p:nvSpPr>
          <p:cNvPr id="6" name="Tekstni okvir 2">
            <a:extLst>
              <a:ext uri="{FF2B5EF4-FFF2-40B4-BE49-F238E27FC236}">
                <a16:creationId xmlns:a16="http://schemas.microsoft.com/office/drawing/2014/main" xmlns="" id="{5C1BCE80-323F-4B03-AC1D-1482DCFC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6924" y="2125308"/>
            <a:ext cx="781049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Virtualno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istraži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</TotalTime>
  <Words>394</Words>
  <Application>Microsoft Office PowerPoint</Application>
  <PresentationFormat>Custom</PresentationFormat>
  <Paragraphs>46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 sustava Office</vt:lpstr>
      <vt:lpstr>Kako se svjetlost odbija od zakrivljenih zrcala</vt:lpstr>
      <vt:lpstr>Slide 2</vt:lpstr>
      <vt:lpstr>Kakve slike stvara udubljeno, a kakve izbočeno zrcalo?  </vt:lpstr>
      <vt:lpstr>Slide 4</vt:lpstr>
      <vt:lpstr>Slide 5</vt:lpstr>
      <vt:lpstr>Kako se svjetlost odbija od izbočenog zrcala</vt:lpstr>
      <vt:lpstr>Karakteristične točke zakrivljenih zrcala </vt:lpstr>
      <vt:lpstr>Slide 8</vt:lpstr>
      <vt:lpstr>Slide 9</vt:lpstr>
      <vt:lpstr>Slide 10</vt:lpstr>
      <vt:lpstr>Slide 11</vt:lpstr>
      <vt:lpstr>a) Predmet je udaljeniji od točke C</vt:lpstr>
      <vt:lpstr>b) Predmet je na dvostrukoj žarišnoj daljini udubljenog zrcala </vt:lpstr>
      <vt:lpstr>c) Predmet je između središta zakrivljenosti i žarišta</vt:lpstr>
      <vt:lpstr>d) Predmet je u  žarištu </vt:lpstr>
      <vt:lpstr>e) Predmet je bliže od žarišta</vt:lpstr>
      <vt:lpstr>Slika u izbočenom zrcalu</vt:lpstr>
      <vt:lpstr>Klikom na sličicu pristupi kvizu kojim ćeš provjeriti znanje.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Ivana - HP - školski</dc:creator>
  <cp:lastModifiedBy>sk-iloncarek</cp:lastModifiedBy>
  <cp:revision>17</cp:revision>
  <dcterms:created xsi:type="dcterms:W3CDTF">2021-02-03T19:55:44Z</dcterms:created>
  <dcterms:modified xsi:type="dcterms:W3CDTF">2021-05-18T08:06:55Z</dcterms:modified>
</cp:coreProperties>
</file>